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0" r:id="rId1"/>
  </p:sldMasterIdLst>
  <p:sldIdLst>
    <p:sldId id="256" r:id="rId2"/>
    <p:sldId id="260" r:id="rId3"/>
    <p:sldId id="261" r:id="rId4"/>
    <p:sldId id="264" r:id="rId5"/>
    <p:sldId id="262" r:id="rId6"/>
    <p:sldId id="263" r:id="rId7"/>
    <p:sldId id="265" r:id="rId8"/>
    <p:sldId id="266" r:id="rId9"/>
    <p:sldId id="267" r:id="rId10"/>
    <p:sldId id="268" r:id="rId11"/>
    <p:sldId id="269" r:id="rId12"/>
    <p:sldId id="271" r:id="rId13"/>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031"/>
    <p:restoredTop sz="94672"/>
  </p:normalViewPr>
  <p:slideViewPr>
    <p:cSldViewPr snapToGrid="0">
      <p:cViewPr varScale="1">
        <p:scale>
          <a:sx n="90" d="100"/>
          <a:sy n="90" d="100"/>
        </p:scale>
        <p:origin x="84" y="3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gi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5/13/2024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026491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5/13/2024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156686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5/13/2024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508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5/13/2024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137192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5/13/2024</a:t>
            </a:fld>
            <a:endParaRPr lang="en-US" dirty="0"/>
          </a:p>
        </p:txBody>
      </p:sp>
    </p:spTree>
    <p:extLst>
      <p:ext uri="{BB962C8B-B14F-4D97-AF65-F5344CB8AC3E}">
        <p14:creationId xmlns:p14="http://schemas.microsoft.com/office/powerpoint/2010/main" val="4258799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5/13/2024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296309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5/13/2024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83311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5/13/2024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263171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5/13/2024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944144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5/13/2024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80800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5/13/2024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980576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5/13/2024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6644756"/>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79" r:id="rId5"/>
    <p:sldLayoutId id="2147483780" r:id="rId6"/>
    <p:sldLayoutId id="2147483781" r:id="rId7"/>
    <p:sldLayoutId id="2147483782" r:id="rId8"/>
    <p:sldLayoutId id="2147483783" r:id="rId9"/>
    <p:sldLayoutId id="2147483784" r:id="rId10"/>
    <p:sldLayoutId id="2147483785"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olab.research.google.com/#fileId=https%3A//storage.googleapis.com/kaggle-colab-exported-notebooks/phishing-domain-detection-project-b49e2343-7f29-4bf8-bb13-3adca6236fb7.ipynb%3FX-Goog-Algorithm%3DGOOG4-RSA-SHA256%26X-Goog-Credential%3Dgcp-kaggle-com%2540kaggle-161607.iam.gserviceaccount.com/20240311/auto/storage/goog4_request%26X-Goog-Date%3D20240311T181723Z%26X-Goog-Expires%3D259200%26X-Goog-SignedHeaders%3Dhost%26X-Goog-Signature%3D7c91b95f8bb23b6d93faac72fcc598236c4a5decdd860678bd4931d0afadce82a6bc6dbd3f7ca94b106397ca135e1f0abdcf8fc3d7c7da5b52d94ecabb96e9bc34eed16a8ffb70552f2067f1497a288dd75aae8b01dcbeac6c69e328c0ab66e7b40b8574175c18bc1892ee5b6403eda8093adc9deeeb5e6fa7365093900e0efd46a8051e359cd04c33005a97f489f864f908f7c171abdc5935778aeee1b9f52e2f315e9564eac917f9c9ad8e7350665ce459c184a9bc18244682de84a112b7694c063e227899b464fdea9a76c4da092aed577fcf5af9ecab867babb92bbbc79ca88294866cd71fedec53f292d0e412a132a5ae6ac92660602383d9bfd454f02d" TargetMode="External"/><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2" name="Picture 11">
            <a:extLst>
              <a:ext uri="{FF2B5EF4-FFF2-40B4-BE49-F238E27FC236}">
                <a16:creationId xmlns:a16="http://schemas.microsoft.com/office/drawing/2014/main" id="{35B1A326-BE5A-E1BA-F07C-C70244E82590}"/>
              </a:ext>
            </a:extLst>
          </p:cNvPr>
          <p:cNvPicPr>
            <a:picLocks noChangeAspect="1"/>
          </p:cNvPicPr>
          <p:nvPr/>
        </p:nvPicPr>
        <p:blipFill>
          <a:blip r:embed="rId2"/>
          <a:stretch>
            <a:fillRect/>
          </a:stretch>
        </p:blipFill>
        <p:spPr>
          <a:xfrm>
            <a:off x="6476072" y="6178"/>
            <a:ext cx="10631780" cy="7002180"/>
          </a:xfrm>
          <a:prstGeom prst="rect">
            <a:avLst/>
          </a:prstGeom>
        </p:spPr>
      </p:pic>
      <p:sp>
        <p:nvSpPr>
          <p:cNvPr id="28"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9"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C1224BEF-4F9B-01BF-D993-9948A389BC7A}"/>
              </a:ext>
            </a:extLst>
          </p:cNvPr>
          <p:cNvSpPr>
            <a:spLocks noGrp="1"/>
          </p:cNvSpPr>
          <p:nvPr>
            <p:ph type="ctrTitle"/>
          </p:nvPr>
        </p:nvSpPr>
        <p:spPr>
          <a:xfrm>
            <a:off x="344514" y="1430356"/>
            <a:ext cx="5274860" cy="3066706"/>
          </a:xfrm>
        </p:spPr>
        <p:txBody>
          <a:bodyPr anchor="b">
            <a:normAutofit/>
          </a:bodyPr>
          <a:lstStyle/>
          <a:p>
            <a:pPr rtl="1">
              <a:lnSpc>
                <a:spcPct val="110000"/>
              </a:lnSpc>
            </a:pPr>
            <a:r>
              <a:rPr lang="en-US" sz="5100" b="1" dirty="0">
                <a:effectLst/>
                <a:latin typeface="URWPalladioL"/>
              </a:rPr>
              <a:t>Phishing Website Detection </a:t>
            </a:r>
            <a:br>
              <a:rPr lang="en-US" sz="5100" dirty="0"/>
            </a:br>
            <a:endParaRPr lang="en-IL" sz="5100" dirty="0"/>
          </a:p>
        </p:txBody>
      </p:sp>
      <p:sp>
        <p:nvSpPr>
          <p:cNvPr id="3" name="TextBox 2">
            <a:extLst>
              <a:ext uri="{FF2B5EF4-FFF2-40B4-BE49-F238E27FC236}">
                <a16:creationId xmlns:a16="http://schemas.microsoft.com/office/drawing/2014/main" id="{4A3234BE-7328-F33B-5D43-AAE8AD0B016F}"/>
              </a:ext>
            </a:extLst>
          </p:cNvPr>
          <p:cNvSpPr txBox="1"/>
          <p:nvPr/>
        </p:nvSpPr>
        <p:spPr>
          <a:xfrm>
            <a:off x="248773" y="5559187"/>
            <a:ext cx="4310743" cy="400110"/>
          </a:xfrm>
          <a:prstGeom prst="rect">
            <a:avLst/>
          </a:prstGeom>
          <a:noFill/>
        </p:spPr>
        <p:txBody>
          <a:bodyPr wrap="square" rtlCol="0">
            <a:spAutoFit/>
          </a:bodyPr>
          <a:lstStyle/>
          <a:p>
            <a:r>
              <a:rPr lang="en-US" sz="2000" dirty="0"/>
              <a:t>B</a:t>
            </a:r>
            <a:r>
              <a:rPr lang="en-IL" sz="2000" dirty="0"/>
              <a:t>y: Omri Chen Yosef , Niv Arad</a:t>
            </a:r>
          </a:p>
        </p:txBody>
      </p:sp>
      <p:sp>
        <p:nvSpPr>
          <p:cNvPr id="4" name="TextBox 3">
            <a:extLst>
              <a:ext uri="{FF2B5EF4-FFF2-40B4-BE49-F238E27FC236}">
                <a16:creationId xmlns:a16="http://schemas.microsoft.com/office/drawing/2014/main" id="{07945B37-7C68-BAC7-14E9-D395CC94A2CF}"/>
              </a:ext>
            </a:extLst>
          </p:cNvPr>
          <p:cNvSpPr txBox="1"/>
          <p:nvPr/>
        </p:nvSpPr>
        <p:spPr>
          <a:xfrm>
            <a:off x="248773" y="5959297"/>
            <a:ext cx="3153747" cy="369332"/>
          </a:xfrm>
          <a:prstGeom prst="rect">
            <a:avLst/>
          </a:prstGeom>
          <a:noFill/>
        </p:spPr>
        <p:txBody>
          <a:bodyPr wrap="square" rtlCol="0">
            <a:spAutoFit/>
          </a:bodyPr>
          <a:lstStyle/>
          <a:p>
            <a:r>
              <a:rPr lang="en-US" dirty="0">
                <a:hlinkClick r:id="rId3"/>
              </a:rPr>
              <a:t>K</a:t>
            </a:r>
            <a:r>
              <a:rPr lang="en-IL" dirty="0">
                <a:hlinkClick r:id="rId3"/>
              </a:rPr>
              <a:t>aggle notebook</a:t>
            </a:r>
            <a:endParaRPr lang="en-IL" dirty="0"/>
          </a:p>
        </p:txBody>
      </p:sp>
    </p:spTree>
    <p:extLst>
      <p:ext uri="{BB962C8B-B14F-4D97-AF65-F5344CB8AC3E}">
        <p14:creationId xmlns:p14="http://schemas.microsoft.com/office/powerpoint/2010/main" val="1293250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A9599-FE7A-83D0-8D36-D22BE75F1023}"/>
              </a:ext>
            </a:extLst>
          </p:cNvPr>
          <p:cNvSpPr>
            <a:spLocks noGrp="1"/>
          </p:cNvSpPr>
          <p:nvPr>
            <p:ph type="title"/>
          </p:nvPr>
        </p:nvSpPr>
        <p:spPr>
          <a:xfrm>
            <a:off x="1845595" y="908751"/>
            <a:ext cx="8770571" cy="1345269"/>
          </a:xfrm>
        </p:spPr>
        <p:txBody>
          <a:bodyPr/>
          <a:lstStyle/>
          <a:p>
            <a:r>
              <a:rPr lang="en-US" dirty="0"/>
              <a:t>New P</a:t>
            </a:r>
            <a:r>
              <a:rPr lang="en-IL" dirty="0"/>
              <a:t>rocessed data</a:t>
            </a:r>
          </a:p>
        </p:txBody>
      </p:sp>
      <p:pic>
        <p:nvPicPr>
          <p:cNvPr id="7" name="Picture 6">
            <a:extLst>
              <a:ext uri="{FF2B5EF4-FFF2-40B4-BE49-F238E27FC236}">
                <a16:creationId xmlns:a16="http://schemas.microsoft.com/office/drawing/2014/main" id="{7B6D0FF5-DEEA-D0EA-038D-75C0DB28C070}"/>
              </a:ext>
            </a:extLst>
          </p:cNvPr>
          <p:cNvPicPr>
            <a:picLocks noChangeAspect="1"/>
          </p:cNvPicPr>
          <p:nvPr/>
        </p:nvPicPr>
        <p:blipFill>
          <a:blip r:embed="rId2"/>
          <a:stretch>
            <a:fillRect/>
          </a:stretch>
        </p:blipFill>
        <p:spPr>
          <a:xfrm>
            <a:off x="1845595" y="2489136"/>
            <a:ext cx="8331338" cy="3285131"/>
          </a:xfrm>
          <a:prstGeom prst="rect">
            <a:avLst/>
          </a:prstGeom>
        </p:spPr>
      </p:pic>
    </p:spTree>
    <p:extLst>
      <p:ext uri="{BB962C8B-B14F-4D97-AF65-F5344CB8AC3E}">
        <p14:creationId xmlns:p14="http://schemas.microsoft.com/office/powerpoint/2010/main" val="37349497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DDA8-FE68-4AE1-8567-DD8AE1599492}"/>
              </a:ext>
            </a:extLst>
          </p:cNvPr>
          <p:cNvSpPr>
            <a:spLocks noGrp="1"/>
          </p:cNvSpPr>
          <p:nvPr>
            <p:ph type="title"/>
          </p:nvPr>
        </p:nvSpPr>
        <p:spPr/>
        <p:txBody>
          <a:bodyPr/>
          <a:lstStyle/>
          <a:p>
            <a:pPr algn="l" defTabSz="914400" rtl="1" eaLnBrk="1" latinLnBrk="0" hangingPunct="1">
              <a:lnSpc>
                <a:spcPct val="130000"/>
              </a:lnSpc>
              <a:spcBef>
                <a:spcPct val="0"/>
              </a:spcBef>
              <a:buNone/>
            </a:pPr>
            <a:r>
              <a:rPr lang="en-US" dirty="0"/>
              <a:t>New Results</a:t>
            </a:r>
            <a:endParaRPr lang="en-IL" dirty="0"/>
          </a:p>
        </p:txBody>
      </p:sp>
      <p:sp>
        <p:nvSpPr>
          <p:cNvPr id="11" name="TextBox 10">
            <a:extLst>
              <a:ext uri="{FF2B5EF4-FFF2-40B4-BE49-F238E27FC236}">
                <a16:creationId xmlns:a16="http://schemas.microsoft.com/office/drawing/2014/main" id="{304E88E0-FB4D-88A4-2CD4-95B90B670F9C}"/>
              </a:ext>
            </a:extLst>
          </p:cNvPr>
          <p:cNvSpPr txBox="1"/>
          <p:nvPr/>
        </p:nvSpPr>
        <p:spPr>
          <a:xfrm>
            <a:off x="204233" y="3117829"/>
            <a:ext cx="2183363" cy="369332"/>
          </a:xfrm>
          <a:prstGeom prst="rect">
            <a:avLst/>
          </a:prstGeom>
          <a:noFill/>
        </p:spPr>
        <p:txBody>
          <a:bodyPr wrap="square" rtlCol="0">
            <a:spAutoFit/>
          </a:bodyPr>
          <a:lstStyle/>
          <a:p>
            <a:pPr marL="0" algn="r" defTabSz="914400" rtl="1" eaLnBrk="1" latinLnBrk="0" hangingPunct="1"/>
            <a:r>
              <a:rPr lang="en-IL" dirty="0"/>
              <a:t>Random forest</a:t>
            </a:r>
          </a:p>
        </p:txBody>
      </p:sp>
      <p:sp>
        <p:nvSpPr>
          <p:cNvPr id="13" name="TextBox 12">
            <a:extLst>
              <a:ext uri="{FF2B5EF4-FFF2-40B4-BE49-F238E27FC236}">
                <a16:creationId xmlns:a16="http://schemas.microsoft.com/office/drawing/2014/main" id="{0525725C-FC2F-F5D2-BA04-D0E6E399F067}"/>
              </a:ext>
            </a:extLst>
          </p:cNvPr>
          <p:cNvSpPr txBox="1"/>
          <p:nvPr/>
        </p:nvSpPr>
        <p:spPr>
          <a:xfrm>
            <a:off x="0" y="5447459"/>
            <a:ext cx="2593909" cy="369332"/>
          </a:xfrm>
          <a:prstGeom prst="rect">
            <a:avLst/>
          </a:prstGeom>
          <a:noFill/>
        </p:spPr>
        <p:txBody>
          <a:bodyPr wrap="square" rtlCol="0">
            <a:spAutoFit/>
          </a:bodyPr>
          <a:lstStyle/>
          <a:p>
            <a:pPr marL="0" algn="r" defTabSz="914400" rtl="1" eaLnBrk="1" latinLnBrk="0" hangingPunct="1"/>
            <a:r>
              <a:rPr lang="en-US" dirty="0"/>
              <a:t>logistic regression</a:t>
            </a:r>
            <a:endParaRPr lang="en-IL" dirty="0"/>
          </a:p>
        </p:txBody>
      </p:sp>
      <p:pic>
        <p:nvPicPr>
          <p:cNvPr id="4" name="Picture 3">
            <a:extLst>
              <a:ext uri="{FF2B5EF4-FFF2-40B4-BE49-F238E27FC236}">
                <a16:creationId xmlns:a16="http://schemas.microsoft.com/office/drawing/2014/main" id="{9BE3E4CA-47F1-58BD-B60E-2A5D4BA67492}"/>
              </a:ext>
            </a:extLst>
          </p:cNvPr>
          <p:cNvPicPr>
            <a:picLocks noChangeAspect="1"/>
          </p:cNvPicPr>
          <p:nvPr/>
        </p:nvPicPr>
        <p:blipFill>
          <a:blip r:embed="rId2"/>
          <a:stretch>
            <a:fillRect/>
          </a:stretch>
        </p:blipFill>
        <p:spPr>
          <a:xfrm>
            <a:off x="3371850" y="2348564"/>
            <a:ext cx="7897031" cy="1799924"/>
          </a:xfrm>
          <a:prstGeom prst="rect">
            <a:avLst/>
          </a:prstGeom>
        </p:spPr>
      </p:pic>
      <p:pic>
        <p:nvPicPr>
          <p:cNvPr id="6" name="Picture 5">
            <a:extLst>
              <a:ext uri="{FF2B5EF4-FFF2-40B4-BE49-F238E27FC236}">
                <a16:creationId xmlns:a16="http://schemas.microsoft.com/office/drawing/2014/main" id="{8360DB56-C554-6777-E4C2-5F2B1BF427EC}"/>
              </a:ext>
            </a:extLst>
          </p:cNvPr>
          <p:cNvPicPr>
            <a:picLocks noChangeAspect="1"/>
          </p:cNvPicPr>
          <p:nvPr/>
        </p:nvPicPr>
        <p:blipFill>
          <a:blip r:embed="rId3"/>
          <a:stretch>
            <a:fillRect/>
          </a:stretch>
        </p:blipFill>
        <p:spPr>
          <a:xfrm>
            <a:off x="3371850" y="4421183"/>
            <a:ext cx="7897031" cy="1994681"/>
          </a:xfrm>
          <a:prstGeom prst="rect">
            <a:avLst/>
          </a:prstGeom>
        </p:spPr>
      </p:pic>
    </p:spTree>
    <p:extLst>
      <p:ext uri="{BB962C8B-B14F-4D97-AF65-F5344CB8AC3E}">
        <p14:creationId xmlns:p14="http://schemas.microsoft.com/office/powerpoint/2010/main" val="1236700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DDA8-FE68-4AE1-8567-DD8AE1599492}"/>
              </a:ext>
            </a:extLst>
          </p:cNvPr>
          <p:cNvSpPr>
            <a:spLocks noGrp="1"/>
          </p:cNvSpPr>
          <p:nvPr>
            <p:ph type="title"/>
          </p:nvPr>
        </p:nvSpPr>
        <p:spPr/>
        <p:txBody>
          <a:bodyPr/>
          <a:lstStyle/>
          <a:p>
            <a:pPr algn="l" defTabSz="914400" rtl="1" eaLnBrk="1" latinLnBrk="0" hangingPunct="1">
              <a:lnSpc>
                <a:spcPct val="130000"/>
              </a:lnSpc>
              <a:spcBef>
                <a:spcPct val="0"/>
              </a:spcBef>
              <a:buNone/>
            </a:pPr>
            <a:r>
              <a:rPr lang="en-US" dirty="0"/>
              <a:t>Conclusion</a:t>
            </a:r>
            <a:endParaRPr lang="en-IL" dirty="0"/>
          </a:p>
        </p:txBody>
      </p:sp>
      <p:sp>
        <p:nvSpPr>
          <p:cNvPr id="3" name="TextBox 2">
            <a:extLst>
              <a:ext uri="{FF2B5EF4-FFF2-40B4-BE49-F238E27FC236}">
                <a16:creationId xmlns:a16="http://schemas.microsoft.com/office/drawing/2014/main" id="{046A23A3-CD80-8013-603C-A21B7FA97C76}"/>
              </a:ext>
            </a:extLst>
          </p:cNvPr>
          <p:cNvSpPr txBox="1"/>
          <p:nvPr/>
        </p:nvSpPr>
        <p:spPr>
          <a:xfrm>
            <a:off x="1453117" y="2537637"/>
            <a:ext cx="9073116" cy="2308324"/>
          </a:xfrm>
          <a:prstGeom prst="rect">
            <a:avLst/>
          </a:prstGeom>
          <a:noFill/>
        </p:spPr>
        <p:txBody>
          <a:bodyPr wrap="square" rtlCol="0">
            <a:spAutoFit/>
          </a:bodyPr>
          <a:lstStyle/>
          <a:p>
            <a:r>
              <a:rPr lang="en-US" dirty="0"/>
              <a:t>We had a fantastic time exploring the world of ML  and utilizing it's power to solve a real-world problem . We learned a lot by going into this world as a riddle needs to be solved and it's final result is not known.</a:t>
            </a:r>
          </a:p>
          <a:p>
            <a:r>
              <a:rPr lang="en-US" dirty="0"/>
              <a:t>During the project we have been consulting with our mentor Amit </a:t>
            </a:r>
            <a:r>
              <a:rPr lang="en-US" dirty="0" err="1"/>
              <a:t>Shtekel</a:t>
            </a:r>
            <a:r>
              <a:rPr lang="en-US" dirty="0"/>
              <a:t> many times on how to accomplish this project as best as we can - as the project took a few unexpected turns during our work - </a:t>
            </a:r>
            <a:r>
              <a:rPr lang="en-US"/>
              <a:t>and therefore </a:t>
            </a:r>
            <a:r>
              <a:rPr lang="en-US" dirty="0"/>
              <a:t>we owe him many thanks!</a:t>
            </a:r>
          </a:p>
          <a:p>
            <a:endParaRPr lang="en-IL" dirty="0"/>
          </a:p>
        </p:txBody>
      </p:sp>
    </p:spTree>
    <p:extLst>
      <p:ext uri="{BB962C8B-B14F-4D97-AF65-F5344CB8AC3E}">
        <p14:creationId xmlns:p14="http://schemas.microsoft.com/office/powerpoint/2010/main" val="9635346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3" name="Freeform: Shape 42">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5" name="Freeform: Shape 44">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7" name="Freeform: Shape 46">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9" name="Freeform: Shape 48">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1" name="Freeform: Shape 50">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3" name="Freeform: Shape 52">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57" name="Rectangle 56">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9" name="Freeform: Shape 58">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Shape 60">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3" name="Freeform: Shape 62">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5" name="Freeform: Shape 64">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7" name="Freeform: Shape 66">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97DC347B-5851-4C00-5DE2-08B7391A3199}"/>
              </a:ext>
            </a:extLst>
          </p:cNvPr>
          <p:cNvSpPr>
            <a:spLocks noGrp="1"/>
          </p:cNvSpPr>
          <p:nvPr>
            <p:ph type="title"/>
          </p:nvPr>
        </p:nvSpPr>
        <p:spPr>
          <a:xfrm>
            <a:off x="1858821" y="4690974"/>
            <a:ext cx="8394306" cy="1396053"/>
          </a:xfrm>
        </p:spPr>
        <p:txBody>
          <a:bodyPr vert="horz" lIns="109728" tIns="109728" rIns="109728" bIns="91440" rtlCol="0" anchor="b">
            <a:normAutofit/>
          </a:bodyPr>
          <a:lstStyle/>
          <a:p>
            <a:pPr algn="ctr">
              <a:lnSpc>
                <a:spcPct val="120000"/>
              </a:lnSpc>
            </a:pPr>
            <a:r>
              <a:rPr lang="en-US" sz="5400" dirty="0">
                <a:solidFill>
                  <a:schemeClr val="tx1">
                    <a:lumMod val="85000"/>
                    <a:lumOff val="15000"/>
                  </a:schemeClr>
                </a:solidFill>
              </a:rPr>
              <a:t>overview</a:t>
            </a:r>
          </a:p>
        </p:txBody>
      </p:sp>
      <p:pic>
        <p:nvPicPr>
          <p:cNvPr id="13" name="Content Placeholder 12" descr="A diagram of a process flow&#10;&#10;Description automatically generated">
            <a:extLst>
              <a:ext uri="{FF2B5EF4-FFF2-40B4-BE49-F238E27FC236}">
                <a16:creationId xmlns:a16="http://schemas.microsoft.com/office/drawing/2014/main" id="{DF3E3705-3A95-17E7-7CA4-7E7539E5D0B4}"/>
              </a:ext>
            </a:extLst>
          </p:cNvPr>
          <p:cNvPicPr>
            <a:picLocks noGrp="1" noChangeAspect="1"/>
          </p:cNvPicPr>
          <p:nvPr>
            <p:ph idx="1"/>
          </p:nvPr>
        </p:nvPicPr>
        <p:blipFill rotWithShape="1">
          <a:blip r:embed="rId2"/>
          <a:srcRect b="1747"/>
          <a:stretch/>
        </p:blipFill>
        <p:spPr>
          <a:xfrm>
            <a:off x="1858821" y="550732"/>
            <a:ext cx="7811226" cy="4393802"/>
          </a:xfrm>
          <a:prstGeom prst="rect">
            <a:avLst/>
          </a:prstGeom>
        </p:spPr>
      </p:pic>
    </p:spTree>
    <p:extLst>
      <p:ext uri="{BB962C8B-B14F-4D97-AF65-F5344CB8AC3E}">
        <p14:creationId xmlns:p14="http://schemas.microsoft.com/office/powerpoint/2010/main" val="2133603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BF5C-4300-F01D-0C78-2B2E01F16032}"/>
              </a:ext>
            </a:extLst>
          </p:cNvPr>
          <p:cNvSpPr>
            <a:spLocks noGrp="1"/>
          </p:cNvSpPr>
          <p:nvPr>
            <p:ph type="title"/>
          </p:nvPr>
        </p:nvSpPr>
        <p:spPr>
          <a:xfrm>
            <a:off x="1710714" y="909091"/>
            <a:ext cx="8770571" cy="1345269"/>
          </a:xfrm>
        </p:spPr>
        <p:txBody>
          <a:bodyPr/>
          <a:lstStyle/>
          <a:p>
            <a:pPr algn="l" defTabSz="914400" rtl="1" eaLnBrk="1" latinLnBrk="0" hangingPunct="1">
              <a:lnSpc>
                <a:spcPct val="130000"/>
              </a:lnSpc>
              <a:spcBef>
                <a:spcPct val="0"/>
              </a:spcBef>
              <a:buNone/>
            </a:pPr>
            <a:r>
              <a:rPr lang="en-US" dirty="0"/>
              <a:t>F</a:t>
            </a:r>
            <a:r>
              <a:rPr lang="en-IL" dirty="0"/>
              <a:t>eature extraction</a:t>
            </a:r>
          </a:p>
        </p:txBody>
      </p:sp>
      <p:pic>
        <p:nvPicPr>
          <p:cNvPr id="5" name="Picture 4">
            <a:extLst>
              <a:ext uri="{FF2B5EF4-FFF2-40B4-BE49-F238E27FC236}">
                <a16:creationId xmlns:a16="http://schemas.microsoft.com/office/drawing/2014/main" id="{76298ABF-8004-1365-2E8E-D8FB82A9E6D2}"/>
              </a:ext>
            </a:extLst>
          </p:cNvPr>
          <p:cNvPicPr>
            <a:picLocks noChangeAspect="1"/>
          </p:cNvPicPr>
          <p:nvPr/>
        </p:nvPicPr>
        <p:blipFill rotWithShape="1">
          <a:blip r:embed="rId2"/>
          <a:srcRect t="49064" r="1895"/>
          <a:stretch/>
        </p:blipFill>
        <p:spPr>
          <a:xfrm>
            <a:off x="6957870" y="3254526"/>
            <a:ext cx="3996269" cy="1123878"/>
          </a:xfrm>
          <a:prstGeom prst="rect">
            <a:avLst/>
          </a:prstGeom>
        </p:spPr>
      </p:pic>
      <p:pic>
        <p:nvPicPr>
          <p:cNvPr id="7" name="Picture 6">
            <a:extLst>
              <a:ext uri="{FF2B5EF4-FFF2-40B4-BE49-F238E27FC236}">
                <a16:creationId xmlns:a16="http://schemas.microsoft.com/office/drawing/2014/main" id="{AD6842AC-87C9-9E5F-5211-A105B0B2E6B9}"/>
              </a:ext>
            </a:extLst>
          </p:cNvPr>
          <p:cNvPicPr>
            <a:picLocks noChangeAspect="1"/>
          </p:cNvPicPr>
          <p:nvPr/>
        </p:nvPicPr>
        <p:blipFill>
          <a:blip r:embed="rId3"/>
          <a:stretch>
            <a:fillRect/>
          </a:stretch>
        </p:blipFill>
        <p:spPr>
          <a:xfrm>
            <a:off x="1237861" y="3254526"/>
            <a:ext cx="3321845" cy="3167197"/>
          </a:xfrm>
          <a:prstGeom prst="rect">
            <a:avLst/>
          </a:prstGeom>
        </p:spPr>
      </p:pic>
      <p:sp>
        <p:nvSpPr>
          <p:cNvPr id="8" name="TextBox 7">
            <a:extLst>
              <a:ext uri="{FF2B5EF4-FFF2-40B4-BE49-F238E27FC236}">
                <a16:creationId xmlns:a16="http://schemas.microsoft.com/office/drawing/2014/main" id="{3B3807AD-AE88-4AF8-3992-945BABB381E0}"/>
              </a:ext>
            </a:extLst>
          </p:cNvPr>
          <p:cNvSpPr txBox="1"/>
          <p:nvPr/>
        </p:nvSpPr>
        <p:spPr>
          <a:xfrm>
            <a:off x="6780654" y="2675853"/>
            <a:ext cx="3035150" cy="369332"/>
          </a:xfrm>
          <a:prstGeom prst="rect">
            <a:avLst/>
          </a:prstGeom>
          <a:noFill/>
        </p:spPr>
        <p:txBody>
          <a:bodyPr wrap="square" rtlCol="0">
            <a:spAutoFit/>
          </a:bodyPr>
          <a:lstStyle/>
          <a:p>
            <a:pPr marL="0" algn="r" defTabSz="914400" rtl="1" eaLnBrk="1" latinLnBrk="0" hangingPunct="1"/>
            <a:r>
              <a:rPr lang="en-US" b="1" dirty="0"/>
              <a:t>Domain-</a:t>
            </a:r>
            <a:r>
              <a:rPr lang="en-US" dirty="0"/>
              <a:t> based features</a:t>
            </a:r>
            <a:endParaRPr lang="en-IL" dirty="0"/>
          </a:p>
        </p:txBody>
      </p:sp>
      <p:sp>
        <p:nvSpPr>
          <p:cNvPr id="9" name="TextBox 8">
            <a:extLst>
              <a:ext uri="{FF2B5EF4-FFF2-40B4-BE49-F238E27FC236}">
                <a16:creationId xmlns:a16="http://schemas.microsoft.com/office/drawing/2014/main" id="{E66BCE0C-9E3E-95A2-BC12-4A43F0908F61}"/>
              </a:ext>
            </a:extLst>
          </p:cNvPr>
          <p:cNvSpPr txBox="1"/>
          <p:nvPr/>
        </p:nvSpPr>
        <p:spPr>
          <a:xfrm>
            <a:off x="256559" y="2675853"/>
            <a:ext cx="3306212" cy="369332"/>
          </a:xfrm>
          <a:prstGeom prst="rect">
            <a:avLst/>
          </a:prstGeom>
          <a:noFill/>
        </p:spPr>
        <p:txBody>
          <a:bodyPr wrap="square" rtlCol="0">
            <a:spAutoFit/>
          </a:bodyPr>
          <a:lstStyle/>
          <a:p>
            <a:pPr marL="0" algn="r" defTabSz="914400" rtl="1" eaLnBrk="1" latinLnBrk="0" hangingPunct="1"/>
            <a:r>
              <a:rPr lang="he-IL" b="1" dirty="0"/>
              <a:t>url</a:t>
            </a:r>
            <a:r>
              <a:rPr lang="en-US" dirty="0"/>
              <a:t> - based features</a:t>
            </a:r>
            <a:endParaRPr lang="en-IL" dirty="0"/>
          </a:p>
        </p:txBody>
      </p:sp>
    </p:spTree>
    <p:extLst>
      <p:ext uri="{BB962C8B-B14F-4D97-AF65-F5344CB8AC3E}">
        <p14:creationId xmlns:p14="http://schemas.microsoft.com/office/powerpoint/2010/main" val="3099046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A9599-FE7A-83D0-8D36-D22BE75F1023}"/>
              </a:ext>
            </a:extLst>
          </p:cNvPr>
          <p:cNvSpPr>
            <a:spLocks noGrp="1"/>
          </p:cNvSpPr>
          <p:nvPr>
            <p:ph type="title"/>
          </p:nvPr>
        </p:nvSpPr>
        <p:spPr>
          <a:xfrm>
            <a:off x="1845595" y="908751"/>
            <a:ext cx="8770571" cy="1345269"/>
          </a:xfrm>
        </p:spPr>
        <p:txBody>
          <a:bodyPr/>
          <a:lstStyle/>
          <a:p>
            <a:r>
              <a:rPr lang="en-US" dirty="0"/>
              <a:t>P</a:t>
            </a:r>
            <a:r>
              <a:rPr lang="en-IL" dirty="0"/>
              <a:t>rocessed data</a:t>
            </a:r>
          </a:p>
        </p:txBody>
      </p:sp>
      <p:pic>
        <p:nvPicPr>
          <p:cNvPr id="4" name="Content Placeholder 3">
            <a:extLst>
              <a:ext uri="{FF2B5EF4-FFF2-40B4-BE49-F238E27FC236}">
                <a16:creationId xmlns:a16="http://schemas.microsoft.com/office/drawing/2014/main" id="{7A911C89-BEA4-4712-1114-0CA6D6668C90}"/>
              </a:ext>
            </a:extLst>
          </p:cNvPr>
          <p:cNvPicPr>
            <a:picLocks noGrp="1" noChangeAspect="1"/>
          </p:cNvPicPr>
          <p:nvPr>
            <p:ph idx="1"/>
          </p:nvPr>
        </p:nvPicPr>
        <p:blipFill>
          <a:blip r:embed="rId2"/>
          <a:stretch>
            <a:fillRect/>
          </a:stretch>
        </p:blipFill>
        <p:spPr>
          <a:xfrm>
            <a:off x="333490" y="2870032"/>
            <a:ext cx="11525019" cy="2200480"/>
          </a:xfrm>
          <a:prstGeom prst="rect">
            <a:avLst/>
          </a:prstGeom>
        </p:spPr>
      </p:pic>
    </p:spTree>
    <p:extLst>
      <p:ext uri="{BB962C8B-B14F-4D97-AF65-F5344CB8AC3E}">
        <p14:creationId xmlns:p14="http://schemas.microsoft.com/office/powerpoint/2010/main" val="2699056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0018-EE3D-C314-95F6-F5BA8FA472A8}"/>
              </a:ext>
            </a:extLst>
          </p:cNvPr>
          <p:cNvSpPr>
            <a:spLocks noGrp="1"/>
          </p:cNvSpPr>
          <p:nvPr>
            <p:ph type="title"/>
          </p:nvPr>
        </p:nvSpPr>
        <p:spPr>
          <a:xfrm>
            <a:off x="895740" y="442220"/>
            <a:ext cx="9795072" cy="1345269"/>
          </a:xfrm>
        </p:spPr>
        <p:txBody>
          <a:bodyPr>
            <a:normAutofit fontScale="90000"/>
          </a:bodyPr>
          <a:lstStyle/>
          <a:p>
            <a:r>
              <a:rPr lang="en-US" dirty="0"/>
              <a:t>Data Analysis – correlation &amp; Distribution</a:t>
            </a:r>
            <a:endParaRPr lang="en-IL" dirty="0"/>
          </a:p>
        </p:txBody>
      </p:sp>
      <p:pic>
        <p:nvPicPr>
          <p:cNvPr id="4" name="Picture 3">
            <a:extLst>
              <a:ext uri="{FF2B5EF4-FFF2-40B4-BE49-F238E27FC236}">
                <a16:creationId xmlns:a16="http://schemas.microsoft.com/office/drawing/2014/main" id="{2A1CB78B-9A02-0CAF-26C1-2381D3738852}"/>
              </a:ext>
            </a:extLst>
          </p:cNvPr>
          <p:cNvPicPr>
            <a:picLocks noChangeAspect="1"/>
          </p:cNvPicPr>
          <p:nvPr/>
        </p:nvPicPr>
        <p:blipFill rotWithShape="1">
          <a:blip r:embed="rId2"/>
          <a:srcRect t="31415" r="42259" b="2719"/>
          <a:stretch/>
        </p:blipFill>
        <p:spPr>
          <a:xfrm>
            <a:off x="568128" y="2575249"/>
            <a:ext cx="4190486" cy="3526971"/>
          </a:xfrm>
          <a:prstGeom prst="rect">
            <a:avLst/>
          </a:prstGeom>
        </p:spPr>
      </p:pic>
      <p:pic>
        <p:nvPicPr>
          <p:cNvPr id="5" name="Picture 4">
            <a:extLst>
              <a:ext uri="{FF2B5EF4-FFF2-40B4-BE49-F238E27FC236}">
                <a16:creationId xmlns:a16="http://schemas.microsoft.com/office/drawing/2014/main" id="{2450092B-CFEF-A44D-EEFB-D8832B9FC91F}"/>
              </a:ext>
            </a:extLst>
          </p:cNvPr>
          <p:cNvPicPr>
            <a:picLocks noChangeAspect="1"/>
          </p:cNvPicPr>
          <p:nvPr/>
        </p:nvPicPr>
        <p:blipFill rotWithShape="1">
          <a:blip r:embed="rId3"/>
          <a:srcRect t="5894" r="5282"/>
          <a:stretch/>
        </p:blipFill>
        <p:spPr>
          <a:xfrm>
            <a:off x="6096000" y="2575249"/>
            <a:ext cx="4820891" cy="3546609"/>
          </a:xfrm>
          <a:prstGeom prst="rect">
            <a:avLst/>
          </a:prstGeom>
        </p:spPr>
      </p:pic>
    </p:spTree>
    <p:extLst>
      <p:ext uri="{BB962C8B-B14F-4D97-AF65-F5344CB8AC3E}">
        <p14:creationId xmlns:p14="http://schemas.microsoft.com/office/powerpoint/2010/main" val="17516281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7E130-5471-A6A7-620F-B4ADC139D031}"/>
              </a:ext>
            </a:extLst>
          </p:cNvPr>
          <p:cNvSpPr>
            <a:spLocks noGrp="1"/>
          </p:cNvSpPr>
          <p:nvPr>
            <p:ph type="title"/>
          </p:nvPr>
        </p:nvSpPr>
        <p:spPr/>
        <p:txBody>
          <a:bodyPr/>
          <a:lstStyle/>
          <a:p>
            <a:pPr algn="l" defTabSz="914400" rtl="1" eaLnBrk="1" latinLnBrk="0" hangingPunct="1">
              <a:lnSpc>
                <a:spcPct val="130000"/>
              </a:lnSpc>
              <a:spcBef>
                <a:spcPct val="0"/>
              </a:spcBef>
              <a:buNone/>
            </a:pPr>
            <a:r>
              <a:rPr lang="en-US" dirty="0"/>
              <a:t>        Models &amp; Training</a:t>
            </a:r>
            <a:endParaRPr lang="en-IL" dirty="0"/>
          </a:p>
        </p:txBody>
      </p:sp>
      <p:sp>
        <p:nvSpPr>
          <p:cNvPr id="5" name="TextBox 4">
            <a:extLst>
              <a:ext uri="{FF2B5EF4-FFF2-40B4-BE49-F238E27FC236}">
                <a16:creationId xmlns:a16="http://schemas.microsoft.com/office/drawing/2014/main" id="{8A295257-4C8C-1EEC-0D96-A179C962CD33}"/>
              </a:ext>
            </a:extLst>
          </p:cNvPr>
          <p:cNvSpPr txBox="1"/>
          <p:nvPr/>
        </p:nvSpPr>
        <p:spPr>
          <a:xfrm>
            <a:off x="-559838" y="2430888"/>
            <a:ext cx="4030825" cy="400110"/>
          </a:xfrm>
          <a:prstGeom prst="rect">
            <a:avLst/>
          </a:prstGeom>
          <a:noFill/>
        </p:spPr>
        <p:txBody>
          <a:bodyPr wrap="square" rtlCol="0">
            <a:spAutoFit/>
          </a:bodyPr>
          <a:lstStyle/>
          <a:p>
            <a:pPr marL="0" algn="r" defTabSz="914400" rtl="1" eaLnBrk="1" latinLnBrk="0" hangingPunct="1"/>
            <a:r>
              <a:rPr lang="en-US" sz="2000" dirty="0"/>
              <a:t>Splitting the data set </a:t>
            </a:r>
            <a:endParaRPr lang="en-IL" sz="2000" dirty="0"/>
          </a:p>
        </p:txBody>
      </p:sp>
      <p:pic>
        <p:nvPicPr>
          <p:cNvPr id="6" name="Picture 5">
            <a:extLst>
              <a:ext uri="{FF2B5EF4-FFF2-40B4-BE49-F238E27FC236}">
                <a16:creationId xmlns:a16="http://schemas.microsoft.com/office/drawing/2014/main" id="{BFE494A0-5CD7-98C1-5071-98945B8B6B75}"/>
              </a:ext>
            </a:extLst>
          </p:cNvPr>
          <p:cNvPicPr>
            <a:picLocks noChangeAspect="1"/>
          </p:cNvPicPr>
          <p:nvPr/>
        </p:nvPicPr>
        <p:blipFill rotWithShape="1">
          <a:blip r:embed="rId2"/>
          <a:srcRect r="9440"/>
          <a:stretch/>
        </p:blipFill>
        <p:spPr>
          <a:xfrm>
            <a:off x="725922" y="2830998"/>
            <a:ext cx="7518400" cy="3422687"/>
          </a:xfrm>
          <a:prstGeom prst="rect">
            <a:avLst/>
          </a:prstGeom>
        </p:spPr>
      </p:pic>
    </p:spTree>
    <p:extLst>
      <p:ext uri="{BB962C8B-B14F-4D97-AF65-F5344CB8AC3E}">
        <p14:creationId xmlns:p14="http://schemas.microsoft.com/office/powerpoint/2010/main" val="2850464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D482E-8E1E-585F-EC6B-87CDD0703999}"/>
              </a:ext>
            </a:extLst>
          </p:cNvPr>
          <p:cNvSpPr>
            <a:spLocks noGrp="1"/>
          </p:cNvSpPr>
          <p:nvPr>
            <p:ph type="title"/>
          </p:nvPr>
        </p:nvSpPr>
        <p:spPr/>
        <p:txBody>
          <a:bodyPr/>
          <a:lstStyle/>
          <a:p>
            <a:r>
              <a:rPr lang="en-IL" dirty="0"/>
              <a:t>Random forest &amp; </a:t>
            </a:r>
            <a:r>
              <a:rPr lang="en-US" dirty="0"/>
              <a:t>logistic regression</a:t>
            </a:r>
            <a:endParaRPr lang="en-IL" dirty="0"/>
          </a:p>
        </p:txBody>
      </p:sp>
      <p:pic>
        <p:nvPicPr>
          <p:cNvPr id="4" name="Content Placeholder 3">
            <a:extLst>
              <a:ext uri="{FF2B5EF4-FFF2-40B4-BE49-F238E27FC236}">
                <a16:creationId xmlns:a16="http://schemas.microsoft.com/office/drawing/2014/main" id="{FD151DAA-D30F-97C9-D6F0-C09363361A2E}"/>
              </a:ext>
            </a:extLst>
          </p:cNvPr>
          <p:cNvPicPr>
            <a:picLocks noGrp="1" noChangeAspect="1"/>
          </p:cNvPicPr>
          <p:nvPr>
            <p:ph idx="1"/>
          </p:nvPr>
        </p:nvPicPr>
        <p:blipFill rotWithShape="1">
          <a:blip r:embed="rId2"/>
          <a:srcRect r="10179"/>
          <a:stretch/>
        </p:blipFill>
        <p:spPr>
          <a:xfrm>
            <a:off x="127791" y="2365970"/>
            <a:ext cx="5690606" cy="4492030"/>
          </a:xfrm>
          <a:prstGeom prst="rect">
            <a:avLst/>
          </a:prstGeom>
        </p:spPr>
      </p:pic>
      <p:pic>
        <p:nvPicPr>
          <p:cNvPr id="5" name="Picture 4">
            <a:extLst>
              <a:ext uri="{FF2B5EF4-FFF2-40B4-BE49-F238E27FC236}">
                <a16:creationId xmlns:a16="http://schemas.microsoft.com/office/drawing/2014/main" id="{DE76D4AE-721D-6BDB-24DF-10D12BC87E13}"/>
              </a:ext>
            </a:extLst>
          </p:cNvPr>
          <p:cNvPicPr>
            <a:picLocks noChangeAspect="1"/>
          </p:cNvPicPr>
          <p:nvPr/>
        </p:nvPicPr>
        <p:blipFill rotWithShape="1">
          <a:blip r:embed="rId3"/>
          <a:srcRect r="16441"/>
          <a:stretch/>
        </p:blipFill>
        <p:spPr>
          <a:xfrm>
            <a:off x="6245812" y="2327986"/>
            <a:ext cx="5818397" cy="4492030"/>
          </a:xfrm>
          <a:prstGeom prst="rect">
            <a:avLst/>
          </a:prstGeom>
        </p:spPr>
      </p:pic>
    </p:spTree>
    <p:extLst>
      <p:ext uri="{BB962C8B-B14F-4D97-AF65-F5344CB8AC3E}">
        <p14:creationId xmlns:p14="http://schemas.microsoft.com/office/powerpoint/2010/main" val="2823496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DDA8-FE68-4AE1-8567-DD8AE1599492}"/>
              </a:ext>
            </a:extLst>
          </p:cNvPr>
          <p:cNvSpPr>
            <a:spLocks noGrp="1"/>
          </p:cNvSpPr>
          <p:nvPr>
            <p:ph type="title"/>
          </p:nvPr>
        </p:nvSpPr>
        <p:spPr/>
        <p:txBody>
          <a:bodyPr/>
          <a:lstStyle/>
          <a:p>
            <a:pPr algn="l" defTabSz="914400" rtl="1" eaLnBrk="1" latinLnBrk="0" hangingPunct="1">
              <a:lnSpc>
                <a:spcPct val="130000"/>
              </a:lnSpc>
              <a:spcBef>
                <a:spcPct val="0"/>
              </a:spcBef>
              <a:buNone/>
            </a:pPr>
            <a:r>
              <a:rPr lang="en-US"/>
              <a:t>Results</a:t>
            </a:r>
            <a:endParaRPr lang="en-IL" dirty="0"/>
          </a:p>
        </p:txBody>
      </p:sp>
      <p:sp>
        <p:nvSpPr>
          <p:cNvPr id="11" name="TextBox 10">
            <a:extLst>
              <a:ext uri="{FF2B5EF4-FFF2-40B4-BE49-F238E27FC236}">
                <a16:creationId xmlns:a16="http://schemas.microsoft.com/office/drawing/2014/main" id="{304E88E0-FB4D-88A4-2CD4-95B90B670F9C}"/>
              </a:ext>
            </a:extLst>
          </p:cNvPr>
          <p:cNvSpPr txBox="1"/>
          <p:nvPr/>
        </p:nvSpPr>
        <p:spPr>
          <a:xfrm>
            <a:off x="204233" y="3117829"/>
            <a:ext cx="2183363" cy="369332"/>
          </a:xfrm>
          <a:prstGeom prst="rect">
            <a:avLst/>
          </a:prstGeom>
          <a:noFill/>
        </p:spPr>
        <p:txBody>
          <a:bodyPr wrap="square" rtlCol="0">
            <a:spAutoFit/>
          </a:bodyPr>
          <a:lstStyle/>
          <a:p>
            <a:pPr marL="0" algn="r" defTabSz="914400" rtl="1" eaLnBrk="1" latinLnBrk="0" hangingPunct="1"/>
            <a:r>
              <a:rPr lang="en-IL" dirty="0"/>
              <a:t>Random forest</a:t>
            </a:r>
          </a:p>
        </p:txBody>
      </p:sp>
      <p:sp>
        <p:nvSpPr>
          <p:cNvPr id="13" name="TextBox 12">
            <a:extLst>
              <a:ext uri="{FF2B5EF4-FFF2-40B4-BE49-F238E27FC236}">
                <a16:creationId xmlns:a16="http://schemas.microsoft.com/office/drawing/2014/main" id="{0525725C-FC2F-F5D2-BA04-D0E6E399F067}"/>
              </a:ext>
            </a:extLst>
          </p:cNvPr>
          <p:cNvSpPr txBox="1"/>
          <p:nvPr/>
        </p:nvSpPr>
        <p:spPr>
          <a:xfrm>
            <a:off x="0" y="5447459"/>
            <a:ext cx="2593909" cy="369332"/>
          </a:xfrm>
          <a:prstGeom prst="rect">
            <a:avLst/>
          </a:prstGeom>
          <a:noFill/>
        </p:spPr>
        <p:txBody>
          <a:bodyPr wrap="square" rtlCol="0">
            <a:spAutoFit/>
          </a:bodyPr>
          <a:lstStyle/>
          <a:p>
            <a:pPr marL="0" algn="r" defTabSz="914400" rtl="1" eaLnBrk="1" latinLnBrk="0" hangingPunct="1"/>
            <a:r>
              <a:rPr lang="en-US" dirty="0"/>
              <a:t>logistic regression</a:t>
            </a:r>
            <a:endParaRPr lang="en-IL" dirty="0"/>
          </a:p>
        </p:txBody>
      </p:sp>
      <p:pic>
        <p:nvPicPr>
          <p:cNvPr id="4" name="Picture 3">
            <a:extLst>
              <a:ext uri="{FF2B5EF4-FFF2-40B4-BE49-F238E27FC236}">
                <a16:creationId xmlns:a16="http://schemas.microsoft.com/office/drawing/2014/main" id="{2A9027DE-C89D-0A33-98D6-70BBE7656088}"/>
              </a:ext>
            </a:extLst>
          </p:cNvPr>
          <p:cNvPicPr>
            <a:picLocks noChangeAspect="1"/>
          </p:cNvPicPr>
          <p:nvPr/>
        </p:nvPicPr>
        <p:blipFill>
          <a:blip r:embed="rId2"/>
          <a:stretch>
            <a:fillRect/>
          </a:stretch>
        </p:blipFill>
        <p:spPr>
          <a:xfrm>
            <a:off x="3371850" y="2393666"/>
            <a:ext cx="7870881" cy="1892583"/>
          </a:xfrm>
          <a:prstGeom prst="rect">
            <a:avLst/>
          </a:prstGeom>
        </p:spPr>
      </p:pic>
      <p:pic>
        <p:nvPicPr>
          <p:cNvPr id="6" name="Picture 5">
            <a:extLst>
              <a:ext uri="{FF2B5EF4-FFF2-40B4-BE49-F238E27FC236}">
                <a16:creationId xmlns:a16="http://schemas.microsoft.com/office/drawing/2014/main" id="{F9BF8060-F650-3E30-4766-356A49C5D838}"/>
              </a:ext>
            </a:extLst>
          </p:cNvPr>
          <p:cNvPicPr>
            <a:picLocks noChangeAspect="1"/>
          </p:cNvPicPr>
          <p:nvPr/>
        </p:nvPicPr>
        <p:blipFill>
          <a:blip r:embed="rId3"/>
          <a:stretch>
            <a:fillRect/>
          </a:stretch>
        </p:blipFill>
        <p:spPr>
          <a:xfrm>
            <a:off x="3371850" y="4786876"/>
            <a:ext cx="7870881" cy="1892583"/>
          </a:xfrm>
          <a:prstGeom prst="rect">
            <a:avLst/>
          </a:prstGeom>
        </p:spPr>
      </p:pic>
    </p:spTree>
    <p:extLst>
      <p:ext uri="{BB962C8B-B14F-4D97-AF65-F5344CB8AC3E}">
        <p14:creationId xmlns:p14="http://schemas.microsoft.com/office/powerpoint/2010/main" val="1739491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BDDA8-FE68-4AE1-8567-DD8AE1599492}"/>
              </a:ext>
            </a:extLst>
          </p:cNvPr>
          <p:cNvSpPr>
            <a:spLocks noGrp="1"/>
          </p:cNvSpPr>
          <p:nvPr>
            <p:ph type="title"/>
          </p:nvPr>
        </p:nvSpPr>
        <p:spPr/>
        <p:txBody>
          <a:bodyPr/>
          <a:lstStyle/>
          <a:p>
            <a:pPr algn="l" defTabSz="914400" rtl="1" eaLnBrk="1" latinLnBrk="0" hangingPunct="1">
              <a:lnSpc>
                <a:spcPct val="130000"/>
              </a:lnSpc>
              <a:spcBef>
                <a:spcPct val="0"/>
              </a:spcBef>
              <a:buNone/>
            </a:pPr>
            <a:r>
              <a:rPr lang="en-US" dirty="0"/>
              <a:t>Perfect Score - Criticism</a:t>
            </a:r>
            <a:endParaRPr lang="en-IL" dirty="0"/>
          </a:p>
        </p:txBody>
      </p:sp>
      <p:sp>
        <p:nvSpPr>
          <p:cNvPr id="3" name="TextBox 2">
            <a:extLst>
              <a:ext uri="{FF2B5EF4-FFF2-40B4-BE49-F238E27FC236}">
                <a16:creationId xmlns:a16="http://schemas.microsoft.com/office/drawing/2014/main" id="{046A23A3-CD80-8013-603C-A21B7FA97C76}"/>
              </a:ext>
            </a:extLst>
          </p:cNvPr>
          <p:cNvSpPr txBox="1"/>
          <p:nvPr/>
        </p:nvSpPr>
        <p:spPr>
          <a:xfrm>
            <a:off x="1821712" y="2530549"/>
            <a:ext cx="9073116" cy="3970318"/>
          </a:xfrm>
          <a:prstGeom prst="rect">
            <a:avLst/>
          </a:prstGeom>
          <a:noFill/>
        </p:spPr>
        <p:txBody>
          <a:bodyPr wrap="square" rtlCol="0">
            <a:spAutoFit/>
          </a:bodyPr>
          <a:lstStyle/>
          <a:p>
            <a:r>
              <a:rPr lang="en-US" dirty="0"/>
              <a:t>After consolation with our mentor Amit </a:t>
            </a:r>
            <a:r>
              <a:rPr lang="en-US" dirty="0" err="1"/>
              <a:t>Shtekel</a:t>
            </a:r>
            <a:r>
              <a:rPr lang="en-US" dirty="0"/>
              <a:t> and explaining him we received a perfect score for our models (1.00) , he gave us new assignment , and it is to compare the price of extracting each feature. After we will drop the expensive features, we will need to check the model again and to see it's results.</a:t>
            </a:r>
          </a:p>
          <a:p>
            <a:endParaRPr lang="en-US" dirty="0"/>
          </a:p>
          <a:p>
            <a:r>
              <a:rPr lang="en-US" dirty="0"/>
              <a:t>We decided to measure the run time of the features after we grouped them to the following categories: parsing , domain and </a:t>
            </a:r>
            <a:r>
              <a:rPr lang="en-US" dirty="0" err="1"/>
              <a:t>dns</a:t>
            </a:r>
            <a:r>
              <a:rPr lang="en-US" dirty="0"/>
              <a:t> </a:t>
            </a:r>
            <a:r>
              <a:rPr lang="en-US" dirty="0" err="1"/>
              <a:t>registery</a:t>
            </a:r>
            <a:r>
              <a:rPr lang="en-US" dirty="0"/>
              <a:t>, content.</a:t>
            </a:r>
          </a:p>
          <a:p>
            <a:r>
              <a:rPr lang="en-US" dirty="0"/>
              <a:t>After a few runtime measures we have seen that the extraction of the domain and </a:t>
            </a:r>
            <a:r>
              <a:rPr lang="en-US" dirty="0" err="1"/>
              <a:t>dns</a:t>
            </a:r>
            <a:r>
              <a:rPr lang="en-US" dirty="0"/>
              <a:t> </a:t>
            </a:r>
            <a:r>
              <a:rPr lang="en-US" dirty="0" err="1"/>
              <a:t>registeries</a:t>
            </a:r>
            <a:r>
              <a:rPr lang="en-US" dirty="0"/>
              <a:t> are much more expensive - for 1000 rows the parsing features  took 0.09 sec but the content features took 500 seconds and the domain/</a:t>
            </a:r>
            <a:r>
              <a:rPr lang="en-US" dirty="0" err="1"/>
              <a:t>dns</a:t>
            </a:r>
            <a:r>
              <a:rPr lang="en-US" dirty="0"/>
              <a:t> features took 620 seconds!!</a:t>
            </a:r>
          </a:p>
          <a:p>
            <a:r>
              <a:rPr lang="en-US" dirty="0"/>
              <a:t>As a result of this and also because extracting those feature isn’t reliable we decided to drop the content and </a:t>
            </a:r>
            <a:r>
              <a:rPr lang="en-US" dirty="0" err="1"/>
              <a:t>dns</a:t>
            </a:r>
            <a:r>
              <a:rPr lang="en-US" dirty="0"/>
              <a:t> features.</a:t>
            </a:r>
            <a:endParaRPr lang="en-IL" dirty="0"/>
          </a:p>
        </p:txBody>
      </p:sp>
    </p:spTree>
    <p:extLst>
      <p:ext uri="{BB962C8B-B14F-4D97-AF65-F5344CB8AC3E}">
        <p14:creationId xmlns:p14="http://schemas.microsoft.com/office/powerpoint/2010/main" val="1807495941"/>
      </p:ext>
    </p:extLst>
  </p:cSld>
  <p:clrMapOvr>
    <a:masterClrMapping/>
  </p:clrMapOvr>
</p:sld>
</file>

<file path=ppt/theme/theme1.xml><?xml version="1.0" encoding="utf-8"?>
<a:theme xmlns:a="http://schemas.openxmlformats.org/drawingml/2006/main" name="SketchLinesVTI">
  <a:themeElements>
    <a:clrScheme name="AnalogousFromRegularSeed_2SEEDS">
      <a:dk1>
        <a:srgbClr val="000000"/>
      </a:dk1>
      <a:lt1>
        <a:srgbClr val="FFFFFF"/>
      </a:lt1>
      <a:dk2>
        <a:srgbClr val="242541"/>
      </a:dk2>
      <a:lt2>
        <a:srgbClr val="E2E8E2"/>
      </a:lt2>
      <a:accent1>
        <a:srgbClr val="C617D5"/>
      </a:accent1>
      <a:accent2>
        <a:srgbClr val="8929E7"/>
      </a:accent2>
      <a:accent3>
        <a:srgbClr val="E729A7"/>
      </a:accent3>
      <a:accent4>
        <a:srgbClr val="6BB714"/>
      </a:accent4>
      <a:accent5>
        <a:srgbClr val="34BB21"/>
      </a:accent5>
      <a:accent6>
        <a:srgbClr val="15BD47"/>
      </a:accent6>
      <a:hlink>
        <a:srgbClr val="399531"/>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emplate/>
  <TotalTime>3659</TotalTime>
  <Words>320</Words>
  <Application>Microsoft Office PowerPoint</Application>
  <PresentationFormat>Widescreen</PresentationFormat>
  <Paragraphs>28</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Meiryo</vt:lpstr>
      <vt:lpstr>Corbel</vt:lpstr>
      <vt:lpstr>URWPalladioL</vt:lpstr>
      <vt:lpstr>SketchLinesVTI</vt:lpstr>
      <vt:lpstr>Phishing Website Detection  </vt:lpstr>
      <vt:lpstr>overview</vt:lpstr>
      <vt:lpstr>Feature extraction</vt:lpstr>
      <vt:lpstr>Processed data</vt:lpstr>
      <vt:lpstr>Data Analysis – correlation &amp; Distribution</vt:lpstr>
      <vt:lpstr>        Models &amp; Training</vt:lpstr>
      <vt:lpstr>Random forest &amp; logistic regression</vt:lpstr>
      <vt:lpstr>Results</vt:lpstr>
      <vt:lpstr>Perfect Score - Criticism</vt:lpstr>
      <vt:lpstr>New Processed data</vt:lpstr>
      <vt:lpstr>New 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Phishing Website Detection</dc:title>
  <dc:creator>Omri chen Yosef</dc:creator>
  <cp:lastModifiedBy>Niv Arad</cp:lastModifiedBy>
  <cp:revision>13</cp:revision>
  <dcterms:created xsi:type="dcterms:W3CDTF">2024-02-01T10:06:14Z</dcterms:created>
  <dcterms:modified xsi:type="dcterms:W3CDTF">2024-05-13T13:58:26Z</dcterms:modified>
</cp:coreProperties>
</file>

<file path=docProps/thumbnail.jpeg>
</file>